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5" r:id="rId3"/>
    <p:sldId id="258" r:id="rId4"/>
    <p:sldId id="266" r:id="rId5"/>
    <p:sldId id="259" r:id="rId6"/>
    <p:sldId id="260" r:id="rId7"/>
    <p:sldId id="270" r:id="rId8"/>
    <p:sldId id="261" r:id="rId9"/>
    <p:sldId id="262" r:id="rId10"/>
    <p:sldId id="263" r:id="rId11"/>
    <p:sldId id="268" r:id="rId12"/>
    <p:sldId id="264" r:id="rId13"/>
    <p:sldId id="271" r:id="rId14"/>
    <p:sldId id="267"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p:restoredTop sz="94718"/>
  </p:normalViewPr>
  <p:slideViewPr>
    <p:cSldViewPr snapToGrid="0" snapToObjects="1">
      <p:cViewPr varScale="1">
        <p:scale>
          <a:sx n="92" d="100"/>
          <a:sy n="92"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A7714-AE96-674C-982A-09A3259D3979}" type="datetimeFigureOut">
              <a:rPr lang="en-US" smtClean="0"/>
              <a:t>11/30/16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FE39F-B97B-9940-AE2C-FF2E125CDC1C}" type="slidenum">
              <a:rPr lang="en-US" smtClean="0"/>
              <a:t>‹#›</a:t>
            </a:fld>
            <a:endParaRPr lang="en-US"/>
          </a:p>
        </p:txBody>
      </p:sp>
    </p:spTree>
    <p:extLst>
      <p:ext uri="{BB962C8B-B14F-4D97-AF65-F5344CB8AC3E}">
        <p14:creationId xmlns:p14="http://schemas.microsoft.com/office/powerpoint/2010/main" val="771151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Natural</a:t>
            </a:r>
            <a:r>
              <a:rPr lang="en-US" baseline="0" dirty="0" smtClean="0"/>
              <a:t> gas comes up in debates sometimes as the US has large deposits and it is cleaner than burning coal or oil. Some people say that using more natural gas and less oil/coal will be a good way to cut emissions and ease us into renewable sources. But at the end of the day, there are still emissions and the source is still limited </a:t>
            </a:r>
            <a:endParaRPr lang="en-US" dirty="0"/>
          </a:p>
        </p:txBody>
      </p:sp>
      <p:sp>
        <p:nvSpPr>
          <p:cNvPr id="4" name="Slide Number Placeholder 3"/>
          <p:cNvSpPr>
            <a:spLocks noGrp="1"/>
          </p:cNvSpPr>
          <p:nvPr>
            <p:ph type="sldNum" sz="quarter" idx="10"/>
          </p:nvPr>
        </p:nvSpPr>
        <p:spPr/>
        <p:txBody>
          <a:bodyPr/>
          <a:lstStyle/>
          <a:p>
            <a:fld id="{5C5FE39F-B97B-9940-AE2C-FF2E125CDC1C}" type="slidenum">
              <a:rPr lang="en-US" smtClean="0"/>
              <a:t>7</a:t>
            </a:fld>
            <a:endParaRPr lang="en-US"/>
          </a:p>
        </p:txBody>
      </p:sp>
    </p:spTree>
    <p:extLst>
      <p:ext uri="{BB962C8B-B14F-4D97-AF65-F5344CB8AC3E}">
        <p14:creationId xmlns:p14="http://schemas.microsoft.com/office/powerpoint/2010/main" val="111766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a:t>
            </a:r>
            <a:r>
              <a:rPr lang="en-US" baseline="0" dirty="0" smtClean="0"/>
              <a:t> gorges dam, china</a:t>
            </a:r>
            <a:endParaRPr lang="en-US" dirty="0"/>
          </a:p>
        </p:txBody>
      </p:sp>
      <p:sp>
        <p:nvSpPr>
          <p:cNvPr id="4" name="Slide Number Placeholder 3"/>
          <p:cNvSpPr>
            <a:spLocks noGrp="1"/>
          </p:cNvSpPr>
          <p:nvPr>
            <p:ph type="sldNum" sz="quarter" idx="10"/>
          </p:nvPr>
        </p:nvSpPr>
        <p:spPr/>
        <p:txBody>
          <a:bodyPr/>
          <a:lstStyle/>
          <a:p>
            <a:fld id="{5C5FE39F-B97B-9940-AE2C-FF2E125CDC1C}" type="slidenum">
              <a:rPr lang="en-US" smtClean="0"/>
              <a:t>8</a:t>
            </a:fld>
            <a:endParaRPr lang="en-US"/>
          </a:p>
        </p:txBody>
      </p:sp>
    </p:spTree>
    <p:extLst>
      <p:ext uri="{BB962C8B-B14F-4D97-AF65-F5344CB8AC3E}">
        <p14:creationId xmlns:p14="http://schemas.microsoft.com/office/powerpoint/2010/main" val="71363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 is in Burkina Faso – a landlocked developing country in west Africa</a:t>
            </a:r>
            <a:endParaRPr lang="en-US" dirty="0"/>
          </a:p>
        </p:txBody>
      </p:sp>
      <p:sp>
        <p:nvSpPr>
          <p:cNvPr id="4" name="Slide Number Placeholder 3"/>
          <p:cNvSpPr>
            <a:spLocks noGrp="1"/>
          </p:cNvSpPr>
          <p:nvPr>
            <p:ph type="sldNum" sz="quarter" idx="10"/>
          </p:nvPr>
        </p:nvSpPr>
        <p:spPr/>
        <p:txBody>
          <a:bodyPr/>
          <a:lstStyle/>
          <a:p>
            <a:fld id="{5C5FE39F-B97B-9940-AE2C-FF2E125CDC1C}" type="slidenum">
              <a:rPr lang="en-US" smtClean="0"/>
              <a:t>9</a:t>
            </a:fld>
            <a:endParaRPr lang="en-US"/>
          </a:p>
        </p:txBody>
      </p:sp>
    </p:spTree>
    <p:extLst>
      <p:ext uri="{BB962C8B-B14F-4D97-AF65-F5344CB8AC3E}">
        <p14:creationId xmlns:p14="http://schemas.microsoft.com/office/powerpoint/2010/main" val="166293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is in Minnesota</a:t>
            </a:r>
            <a:endParaRPr lang="en-US" dirty="0"/>
          </a:p>
        </p:txBody>
      </p:sp>
      <p:sp>
        <p:nvSpPr>
          <p:cNvPr id="4" name="Slide Number Placeholder 3"/>
          <p:cNvSpPr>
            <a:spLocks noGrp="1"/>
          </p:cNvSpPr>
          <p:nvPr>
            <p:ph type="sldNum" sz="quarter" idx="10"/>
          </p:nvPr>
        </p:nvSpPr>
        <p:spPr/>
        <p:txBody>
          <a:bodyPr/>
          <a:lstStyle/>
          <a:p>
            <a:fld id="{5C5FE39F-B97B-9940-AE2C-FF2E125CDC1C}" type="slidenum">
              <a:rPr lang="en-US" smtClean="0"/>
              <a:t>10</a:t>
            </a:fld>
            <a:endParaRPr lang="en-US"/>
          </a:p>
        </p:txBody>
      </p:sp>
    </p:spTree>
    <p:extLst>
      <p:ext uri="{BB962C8B-B14F-4D97-AF65-F5344CB8AC3E}">
        <p14:creationId xmlns:p14="http://schemas.microsoft.com/office/powerpoint/2010/main" val="1536129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IPSOS is British</a:t>
            </a:r>
            <a:r>
              <a:rPr lang="en-US" baseline="0" dirty="0" smtClean="0"/>
              <a:t> but – idea still holds</a:t>
            </a:r>
            <a:endParaRPr lang="en-US" dirty="0"/>
          </a:p>
        </p:txBody>
      </p:sp>
      <p:sp>
        <p:nvSpPr>
          <p:cNvPr id="4" name="Slide Number Placeholder 3"/>
          <p:cNvSpPr>
            <a:spLocks noGrp="1"/>
          </p:cNvSpPr>
          <p:nvPr>
            <p:ph type="sldNum" sz="quarter" idx="10"/>
          </p:nvPr>
        </p:nvSpPr>
        <p:spPr/>
        <p:txBody>
          <a:bodyPr/>
          <a:lstStyle/>
          <a:p>
            <a:fld id="{5C5FE39F-B97B-9940-AE2C-FF2E125CDC1C}" type="slidenum">
              <a:rPr lang="en-US" smtClean="0"/>
              <a:t>12</a:t>
            </a:fld>
            <a:endParaRPr lang="en-US"/>
          </a:p>
        </p:txBody>
      </p:sp>
    </p:spTree>
    <p:extLst>
      <p:ext uri="{BB962C8B-B14F-4D97-AF65-F5344CB8AC3E}">
        <p14:creationId xmlns:p14="http://schemas.microsoft.com/office/powerpoint/2010/main" val="1186452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IPSOS is British</a:t>
            </a:r>
            <a:r>
              <a:rPr lang="en-US" baseline="0" dirty="0" smtClean="0"/>
              <a:t> but – idea still holds</a:t>
            </a:r>
            <a:endParaRPr lang="en-US" dirty="0"/>
          </a:p>
        </p:txBody>
      </p:sp>
      <p:sp>
        <p:nvSpPr>
          <p:cNvPr id="4" name="Slide Number Placeholder 3"/>
          <p:cNvSpPr>
            <a:spLocks noGrp="1"/>
          </p:cNvSpPr>
          <p:nvPr>
            <p:ph type="sldNum" sz="quarter" idx="10"/>
          </p:nvPr>
        </p:nvSpPr>
        <p:spPr/>
        <p:txBody>
          <a:bodyPr/>
          <a:lstStyle/>
          <a:p>
            <a:fld id="{5C5FE39F-B97B-9940-AE2C-FF2E125CDC1C}" type="slidenum">
              <a:rPr lang="en-US" smtClean="0"/>
              <a:t>13</a:t>
            </a:fld>
            <a:endParaRPr lang="en-US"/>
          </a:p>
        </p:txBody>
      </p:sp>
    </p:spTree>
    <p:extLst>
      <p:ext uri="{BB962C8B-B14F-4D97-AF65-F5344CB8AC3E}">
        <p14:creationId xmlns:p14="http://schemas.microsoft.com/office/powerpoint/2010/main" val="86179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recent big</a:t>
            </a:r>
            <a:r>
              <a:rPr lang="en-US" baseline="0" dirty="0" smtClean="0"/>
              <a:t> accident: Fukushima, Japan, 2011, partially caused by tsunami. No direct deaths but estimated to kill 120-640 people prematurely from cancer. This is bad – however comparing to 13,000 US deaths per year due to pollution – maybe it’s not a terrible risk? And maybe new technologies can mitigate this risk with additional safety features. Largely an issue of where you are – if you’re not the one living next to a nuclear plant, sure it’s fine. If you are…… more difficult. US is currently building 2 nuclear power sites, in Georgia and S Carolina, but there is low public support for additional construction and many sites are getting old (can operate </a:t>
            </a:r>
            <a:r>
              <a:rPr lang="en-US" baseline="0" dirty="0" err="1" smtClean="0"/>
              <a:t>approx</a:t>
            </a:r>
            <a:r>
              <a:rPr lang="en-US" baseline="0" dirty="0" smtClean="0"/>
              <a:t> 30 years) (largely stopped constructing new sites after three mile island accident in 1979)</a:t>
            </a:r>
            <a:endParaRPr lang="en-US" dirty="0"/>
          </a:p>
        </p:txBody>
      </p:sp>
      <p:sp>
        <p:nvSpPr>
          <p:cNvPr id="4" name="Slide Number Placeholder 3"/>
          <p:cNvSpPr>
            <a:spLocks noGrp="1"/>
          </p:cNvSpPr>
          <p:nvPr>
            <p:ph type="sldNum" sz="quarter" idx="10"/>
          </p:nvPr>
        </p:nvSpPr>
        <p:spPr/>
        <p:txBody>
          <a:bodyPr/>
          <a:lstStyle/>
          <a:p>
            <a:fld id="{5C5FE39F-B97B-9940-AE2C-FF2E125CDC1C}" type="slidenum">
              <a:rPr lang="en-US" smtClean="0"/>
              <a:t>14</a:t>
            </a:fld>
            <a:endParaRPr lang="en-US"/>
          </a:p>
        </p:txBody>
      </p:sp>
    </p:spTree>
    <p:extLst>
      <p:ext uri="{BB962C8B-B14F-4D97-AF65-F5344CB8AC3E}">
        <p14:creationId xmlns:p14="http://schemas.microsoft.com/office/powerpoint/2010/main" val="973204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 Military</a:t>
            </a:r>
            <a:r>
              <a:rPr lang="en-US" baseline="0" dirty="0" smtClean="0"/>
              <a:t> is committed to 50% clean energy sources as you can generate energy within country rather than going outside</a:t>
            </a:r>
            <a:endParaRPr lang="en-US" dirty="0"/>
          </a:p>
        </p:txBody>
      </p:sp>
      <p:sp>
        <p:nvSpPr>
          <p:cNvPr id="4" name="Slide Number Placeholder 3"/>
          <p:cNvSpPr>
            <a:spLocks noGrp="1"/>
          </p:cNvSpPr>
          <p:nvPr>
            <p:ph type="sldNum" sz="quarter" idx="10"/>
          </p:nvPr>
        </p:nvSpPr>
        <p:spPr/>
        <p:txBody>
          <a:bodyPr/>
          <a:lstStyle/>
          <a:p>
            <a:fld id="{5C5FE39F-B97B-9940-AE2C-FF2E125CDC1C}" type="slidenum">
              <a:rPr lang="en-US" smtClean="0"/>
              <a:t>15</a:t>
            </a:fld>
            <a:endParaRPr lang="en-US"/>
          </a:p>
        </p:txBody>
      </p:sp>
    </p:spTree>
    <p:extLst>
      <p:ext uri="{BB962C8B-B14F-4D97-AF65-F5344CB8AC3E}">
        <p14:creationId xmlns:p14="http://schemas.microsoft.com/office/powerpoint/2010/main" val="79178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11/30/16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11/30/16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11/30/16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11/30/16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11/30/16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11/30/16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11/30/16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11/30/16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11/30/16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11/30/16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11/30/16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Renewable </a:t>
            </a:r>
            <a:r>
              <a:rPr lang="en-US" dirty="0" smtClean="0"/>
              <a:t>energy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a:t>
            </a:r>
            <a:endParaRPr lang="en-US" dirty="0"/>
          </a:p>
        </p:txBody>
      </p:sp>
      <p:sp>
        <p:nvSpPr>
          <p:cNvPr id="3" name="Content Placeholder 2"/>
          <p:cNvSpPr>
            <a:spLocks noGrp="1"/>
          </p:cNvSpPr>
          <p:nvPr>
            <p:ph idx="1"/>
          </p:nvPr>
        </p:nvSpPr>
        <p:spPr>
          <a:xfrm>
            <a:off x="1097280" y="1845734"/>
            <a:ext cx="5081847" cy="4023360"/>
          </a:xfrm>
        </p:spPr>
        <p:txBody>
          <a:bodyPr>
            <a:normAutofit lnSpcReduction="10000"/>
          </a:bodyPr>
          <a:lstStyle/>
          <a:p>
            <a:pPr>
              <a:buFont typeface="Wingdings" charset="2"/>
              <a:buChar char="§"/>
            </a:pPr>
            <a:r>
              <a:rPr lang="en-US" dirty="0" smtClean="0"/>
              <a:t>2014: 3% of global energy production</a:t>
            </a:r>
          </a:p>
          <a:p>
            <a:pPr>
              <a:buFont typeface="Wingdings" charset="2"/>
              <a:buChar char="§"/>
            </a:pPr>
            <a:r>
              <a:rPr lang="en-US" dirty="0" smtClean="0"/>
              <a:t>Need strong, consistent winds (&gt; 14 mph</a:t>
            </a:r>
            <a:r>
              <a:rPr lang="en-US" dirty="0" smtClean="0"/>
              <a:t>)</a:t>
            </a:r>
          </a:p>
          <a:p>
            <a:pPr lvl="1">
              <a:buFont typeface="Wingdings" charset="2"/>
              <a:buChar char="§"/>
            </a:pPr>
            <a:r>
              <a:rPr lang="en-US" dirty="0" smtClean="0"/>
              <a:t>Average wind speed in Miami: about 9 mph</a:t>
            </a:r>
            <a:endParaRPr lang="en-US" dirty="0" smtClean="0"/>
          </a:p>
          <a:p>
            <a:pPr>
              <a:buFont typeface="Wingdings" charset="2"/>
              <a:buChar char="§"/>
            </a:pPr>
            <a:r>
              <a:rPr lang="en-US" dirty="0" smtClean="0"/>
              <a:t>Offshore wind turbines are potentially a large source</a:t>
            </a:r>
          </a:p>
          <a:p>
            <a:pPr lvl="1">
              <a:buFont typeface="Wingdings" charset="2"/>
              <a:buChar char="§"/>
            </a:pPr>
            <a:r>
              <a:rPr lang="en-US" dirty="0" smtClean="0"/>
              <a:t>Offshore winds average 90% greater than onshore</a:t>
            </a:r>
          </a:p>
          <a:p>
            <a:pPr lvl="1">
              <a:buFont typeface="Wingdings" charset="2"/>
              <a:buChar char="§"/>
            </a:pPr>
            <a:r>
              <a:rPr lang="en-US" dirty="0" smtClean="0"/>
              <a:t>Right now, offshore is only 2.3% of total wind power (2014)</a:t>
            </a:r>
          </a:p>
          <a:p>
            <a:pPr lvl="1">
              <a:buFont typeface="Wingdings" charset="2"/>
              <a:buChar char="§"/>
            </a:pPr>
            <a:r>
              <a:rPr lang="en-US" dirty="0" smtClean="0"/>
              <a:t>Technology is being quickly developed and improved</a:t>
            </a:r>
          </a:p>
          <a:p>
            <a:pPr>
              <a:buFont typeface="Wingdings" charset="2"/>
              <a:buChar char="§"/>
            </a:pPr>
            <a:r>
              <a:rPr lang="en-US" dirty="0" smtClean="0"/>
              <a:t>Only real drawback is aesthetics (according to some)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299" y="1867439"/>
            <a:ext cx="5425973" cy="4001655"/>
          </a:xfrm>
          <a:prstGeom prst="rect">
            <a:avLst/>
          </a:prstGeom>
        </p:spPr>
      </p:pic>
    </p:spTree>
    <p:extLst>
      <p:ext uri="{BB962C8B-B14F-4D97-AF65-F5344CB8AC3E}">
        <p14:creationId xmlns:p14="http://schemas.microsoft.com/office/powerpoint/2010/main" val="1231192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002440"/>
            <a:ext cx="5580611" cy="4174221"/>
          </a:xfrm>
        </p:spPr>
      </p:pic>
      <p:sp>
        <p:nvSpPr>
          <p:cNvPr id="5" name="TextBox 4"/>
          <p:cNvSpPr txBox="1"/>
          <p:nvPr/>
        </p:nvSpPr>
        <p:spPr>
          <a:xfrm>
            <a:off x="7176654" y="2167053"/>
            <a:ext cx="4170218" cy="830997"/>
          </a:xfrm>
          <a:prstGeom prst="rect">
            <a:avLst/>
          </a:prstGeom>
          <a:noFill/>
        </p:spPr>
        <p:txBody>
          <a:bodyPr wrap="square" rtlCol="0">
            <a:spAutoFit/>
          </a:bodyPr>
          <a:lstStyle/>
          <a:p>
            <a:r>
              <a:rPr lang="en-US" sz="2400" dirty="0" smtClean="0"/>
              <a:t>Wind is the fastest growing renewable energy source</a:t>
            </a:r>
            <a:endParaRPr lang="en-US" sz="2400" dirty="0"/>
          </a:p>
        </p:txBody>
      </p:sp>
    </p:spTree>
    <p:extLst>
      <p:ext uri="{BB962C8B-B14F-4D97-AF65-F5344CB8AC3E}">
        <p14:creationId xmlns:p14="http://schemas.microsoft.com/office/powerpoint/2010/main" val="8949646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a:t>
            </a:r>
            <a:endParaRPr lang="en-US" dirty="0"/>
          </a:p>
        </p:txBody>
      </p:sp>
    </p:spTree>
    <p:extLst>
      <p:ext uri="{BB962C8B-B14F-4D97-AF65-F5344CB8AC3E}">
        <p14:creationId xmlns:p14="http://schemas.microsoft.com/office/powerpoint/2010/main" val="19111651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6974" y="1846263"/>
            <a:ext cx="6538377" cy="4022725"/>
          </a:xfrm>
        </p:spPr>
      </p:pic>
    </p:spTree>
    <p:extLst>
      <p:ext uri="{BB962C8B-B14F-4D97-AF65-F5344CB8AC3E}">
        <p14:creationId xmlns:p14="http://schemas.microsoft.com/office/powerpoint/2010/main" val="16137031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a:t>
            </a:r>
            <a:endParaRPr lang="en-US" dirty="0"/>
          </a:p>
        </p:txBody>
      </p:sp>
      <p:sp>
        <p:nvSpPr>
          <p:cNvPr id="3" name="Content Placeholder 2"/>
          <p:cNvSpPr>
            <a:spLocks noGrp="1"/>
          </p:cNvSpPr>
          <p:nvPr>
            <p:ph idx="1"/>
          </p:nvPr>
        </p:nvSpPr>
        <p:spPr>
          <a:xfrm>
            <a:off x="1097280" y="1845733"/>
            <a:ext cx="5632383" cy="4306413"/>
          </a:xfrm>
        </p:spPr>
        <p:txBody>
          <a:bodyPr>
            <a:normAutofit lnSpcReduction="10000"/>
          </a:bodyPr>
          <a:lstStyle/>
          <a:p>
            <a:pPr>
              <a:buFont typeface="Wingdings" charset="2"/>
              <a:buChar char="§"/>
            </a:pPr>
            <a:r>
              <a:rPr lang="en-US" dirty="0" smtClean="0"/>
              <a:t>Can be transported and produced anywhere, anytime, unlike solar, wind, and hydroelectric</a:t>
            </a:r>
          </a:p>
          <a:p>
            <a:pPr>
              <a:buFont typeface="Wingdings" charset="2"/>
              <a:buChar char="§"/>
            </a:pPr>
            <a:r>
              <a:rPr lang="en-US" dirty="0" smtClean="0"/>
              <a:t>We already have the technology</a:t>
            </a:r>
          </a:p>
          <a:p>
            <a:pPr>
              <a:buFont typeface="Wingdings" charset="2"/>
              <a:buChar char="§"/>
            </a:pPr>
            <a:r>
              <a:rPr lang="en-US" dirty="0" smtClean="0"/>
              <a:t>Some argue that a </a:t>
            </a:r>
            <a:r>
              <a:rPr lang="en-US" b="1" dirty="0" smtClean="0"/>
              <a:t>h</a:t>
            </a:r>
            <a:r>
              <a:rPr lang="en-US" b="1" dirty="0" smtClean="0"/>
              <a:t>ybrid</a:t>
            </a:r>
            <a:r>
              <a:rPr lang="en-US" dirty="0" smtClean="0"/>
              <a:t> </a:t>
            </a:r>
            <a:r>
              <a:rPr lang="en-US" dirty="0" smtClean="0"/>
              <a:t>approach with nuclear, solar, and wind power can stop the burning of fossil fuels </a:t>
            </a:r>
            <a:r>
              <a:rPr lang="en-US" dirty="0" smtClean="0"/>
              <a:t>sooner and combat climate change</a:t>
            </a:r>
            <a:endParaRPr lang="en-US" dirty="0" smtClean="0"/>
          </a:p>
          <a:p>
            <a:pPr>
              <a:buFont typeface="Wingdings" charset="2"/>
              <a:buChar char="§"/>
            </a:pPr>
            <a:r>
              <a:rPr lang="en-US" dirty="0" smtClean="0"/>
              <a:t>But…</a:t>
            </a:r>
          </a:p>
          <a:p>
            <a:pPr lvl="1">
              <a:buFont typeface="Wingdings" charset="2"/>
              <a:buChar char="§"/>
            </a:pPr>
            <a:r>
              <a:rPr lang="en-US" dirty="0" smtClean="0"/>
              <a:t>What do you do with the </a:t>
            </a:r>
            <a:r>
              <a:rPr lang="en-US" dirty="0" smtClean="0"/>
              <a:t>radioactive nuclear </a:t>
            </a:r>
            <a:r>
              <a:rPr lang="en-US" dirty="0" smtClean="0"/>
              <a:t>waste?</a:t>
            </a:r>
          </a:p>
          <a:p>
            <a:pPr lvl="2">
              <a:buFont typeface="Wingdings" charset="2"/>
              <a:buChar char="§"/>
            </a:pPr>
            <a:r>
              <a:rPr lang="en-US" dirty="0" smtClean="0"/>
              <a:t>Past idea: put it deep into Yucca Mountain</a:t>
            </a:r>
          </a:p>
          <a:p>
            <a:pPr lvl="2">
              <a:buFont typeface="Wingdings" charset="2"/>
              <a:buChar char="§"/>
            </a:pPr>
            <a:r>
              <a:rPr lang="en-US" dirty="0" smtClean="0"/>
              <a:t>Federal funding ended in </a:t>
            </a:r>
            <a:r>
              <a:rPr lang="en-US" dirty="0" smtClean="0"/>
              <a:t>2011 under Obama administration</a:t>
            </a:r>
            <a:endParaRPr lang="en-US" dirty="0" smtClean="0"/>
          </a:p>
          <a:p>
            <a:pPr lvl="2">
              <a:buFont typeface="Wingdings" charset="2"/>
              <a:buChar char="§"/>
            </a:pPr>
            <a:r>
              <a:rPr lang="en-US" dirty="0" smtClean="0"/>
              <a:t>Future: </a:t>
            </a:r>
            <a:r>
              <a:rPr lang="en-US" dirty="0" smtClean="0"/>
              <a:t>??? (Department of Energy is “reviewing other options”)</a:t>
            </a:r>
            <a:endParaRPr lang="en-US" dirty="0" smtClean="0"/>
          </a:p>
          <a:p>
            <a:pPr lvl="1">
              <a:buFont typeface="Wingdings" charset="2"/>
              <a:buChar char="§"/>
            </a:pPr>
            <a:r>
              <a:rPr lang="en-US" dirty="0" smtClean="0"/>
              <a:t>Low public acceptance due to past accidents</a:t>
            </a:r>
          </a:p>
          <a:p>
            <a:pPr lvl="2">
              <a:buFont typeface="Wingdings" charset="2"/>
              <a:buChar char="§"/>
            </a:pPr>
            <a:r>
              <a:rPr lang="en-US" dirty="0" smtClean="0"/>
              <a:t>Although it may be safer than carbon emissions and pollution from burning fossil fuels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868" y="286603"/>
            <a:ext cx="2876414" cy="253398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9962" y="2550694"/>
            <a:ext cx="2621289" cy="3513220"/>
          </a:xfrm>
          <a:prstGeom prst="rect">
            <a:avLst/>
          </a:prstGeom>
        </p:spPr>
      </p:pic>
    </p:spTree>
    <p:extLst>
      <p:ext uri="{BB962C8B-B14F-4D97-AF65-F5344CB8AC3E}">
        <p14:creationId xmlns:p14="http://schemas.microsoft.com/office/powerpoint/2010/main" val="1419413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concerns</a:t>
            </a:r>
            <a:endParaRPr lang="en-US" dirty="0"/>
          </a:p>
        </p:txBody>
      </p:sp>
      <p:sp>
        <p:nvSpPr>
          <p:cNvPr id="3" name="Content Placeholder 2"/>
          <p:cNvSpPr>
            <a:spLocks noGrp="1"/>
          </p:cNvSpPr>
          <p:nvPr>
            <p:ph idx="1"/>
          </p:nvPr>
        </p:nvSpPr>
        <p:spPr/>
        <p:txBody>
          <a:bodyPr>
            <a:normAutofit/>
          </a:bodyPr>
          <a:lstStyle/>
          <a:p>
            <a:pPr>
              <a:buFont typeface="Wingdings" charset="2"/>
              <a:buChar char="§"/>
            </a:pPr>
            <a:r>
              <a:rPr lang="en-US" dirty="0" smtClean="0"/>
              <a:t>American Recovery and Reinvestment Act of 2009 included $70 billion in spending and tax credits towards clean energy programs</a:t>
            </a:r>
          </a:p>
          <a:p>
            <a:pPr>
              <a:buFont typeface="Wingdings" charset="2"/>
              <a:buChar char="§"/>
            </a:pPr>
            <a:r>
              <a:rPr lang="en-US" dirty="0" smtClean="0"/>
              <a:t>Donald Trump: renewable energy is “really </a:t>
            </a:r>
            <a:r>
              <a:rPr lang="en-US" dirty="0"/>
              <a:t>just an expensive way of making the tree-huggers feel good about </a:t>
            </a:r>
            <a:r>
              <a:rPr lang="en-US" dirty="0" smtClean="0"/>
              <a:t>themselves” (</a:t>
            </a:r>
            <a:r>
              <a:rPr lang="en-US" i="1" dirty="0" smtClean="0"/>
              <a:t>Crippled America</a:t>
            </a:r>
            <a:r>
              <a:rPr lang="en-US" dirty="0" smtClean="0"/>
              <a:t>; 2015)</a:t>
            </a:r>
          </a:p>
          <a:p>
            <a:pPr lvl="1">
              <a:buFont typeface="Wingdings" charset="2"/>
              <a:buChar char="§"/>
            </a:pPr>
            <a:r>
              <a:rPr lang="en-US" dirty="0" smtClean="0"/>
              <a:t>Strongly supports nuclear power </a:t>
            </a:r>
          </a:p>
          <a:p>
            <a:pPr>
              <a:buFont typeface="Wingdings" charset="2"/>
              <a:buChar char="§"/>
            </a:pPr>
            <a:r>
              <a:rPr lang="en-US" dirty="0" smtClean="0"/>
              <a:t>However, 73% of Americans support investing in alternative energy (Gallup; March 2016), including </a:t>
            </a:r>
            <a:r>
              <a:rPr lang="en-US" dirty="0" smtClean="0"/>
              <a:t>across </a:t>
            </a:r>
            <a:r>
              <a:rPr lang="en-US" dirty="0" smtClean="0"/>
              <a:t>political party lines</a:t>
            </a:r>
          </a:p>
          <a:p>
            <a:pPr lvl="1">
              <a:buFont typeface="Wingdings" charset="2"/>
              <a:buChar char="§"/>
            </a:pPr>
            <a:r>
              <a:rPr lang="en-US" dirty="0" smtClean="0"/>
              <a:t>Supported by UN</a:t>
            </a:r>
          </a:p>
          <a:p>
            <a:pPr lvl="1">
              <a:buFont typeface="Wingdings" charset="2"/>
              <a:buChar char="§"/>
            </a:pPr>
            <a:r>
              <a:rPr lang="en-US" dirty="0" smtClean="0"/>
              <a:t>Supported by US Military</a:t>
            </a:r>
          </a:p>
          <a:p>
            <a:pPr lvl="1">
              <a:buFont typeface="Wingdings" charset="2"/>
              <a:buChar char="§"/>
            </a:pPr>
            <a:r>
              <a:rPr lang="en-US" dirty="0" smtClean="0"/>
              <a:t>Wind and solar power are increasingly cost competitive with fossil </a:t>
            </a:r>
            <a:r>
              <a:rPr lang="en-US" dirty="0" smtClean="0"/>
              <a:t>fuels</a:t>
            </a:r>
            <a:endParaRPr lang="en-US" dirty="0" smtClean="0"/>
          </a:p>
        </p:txBody>
      </p:sp>
    </p:spTree>
    <p:extLst>
      <p:ext uri="{BB962C8B-B14F-4D97-AF65-F5344CB8AC3E}">
        <p14:creationId xmlns:p14="http://schemas.microsoft.com/office/powerpoint/2010/main" val="690918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production</a:t>
            </a:r>
            <a:endParaRPr lang="en-US" dirty="0"/>
          </a:p>
        </p:txBody>
      </p:sp>
      <p:sp>
        <p:nvSpPr>
          <p:cNvPr id="3" name="Content Placeholder 2"/>
          <p:cNvSpPr>
            <a:spLocks noGrp="1"/>
          </p:cNvSpPr>
          <p:nvPr>
            <p:ph idx="1"/>
          </p:nvPr>
        </p:nvSpPr>
        <p:spPr>
          <a:xfrm>
            <a:off x="1097280" y="1845734"/>
            <a:ext cx="4661836" cy="4023360"/>
          </a:xfrm>
        </p:spPr>
        <p:txBody>
          <a:bodyPr/>
          <a:lstStyle/>
          <a:p>
            <a:pPr>
              <a:buFont typeface="Wingdings" charset="2"/>
              <a:buChar char="§"/>
            </a:pPr>
            <a:r>
              <a:rPr lang="en-US" dirty="0" smtClean="0"/>
              <a:t>Conservation of energy</a:t>
            </a:r>
          </a:p>
          <a:p>
            <a:pPr>
              <a:buFont typeface="Wingdings" charset="2"/>
              <a:buChar char="§"/>
            </a:pPr>
            <a:r>
              <a:rPr lang="en-US" dirty="0" smtClean="0"/>
              <a:t>“Producing” energy is really just converting it into a format that we can use</a:t>
            </a:r>
          </a:p>
          <a:p>
            <a:pPr>
              <a:buFont typeface="Wingdings" charset="2"/>
              <a:buChar char="§"/>
            </a:pPr>
            <a:r>
              <a:rPr lang="en-US" dirty="0" smtClean="0"/>
              <a:t>Renewable energy was the </a:t>
            </a:r>
            <a:r>
              <a:rPr lang="en-US" dirty="0" smtClean="0"/>
              <a:t>primary</a:t>
            </a:r>
            <a:r>
              <a:rPr lang="en-US" dirty="0" smtClean="0"/>
              <a:t> </a:t>
            </a:r>
            <a:r>
              <a:rPr lang="en-US" dirty="0" smtClean="0"/>
              <a:t>energy source before industrial </a:t>
            </a:r>
            <a:r>
              <a:rPr lang="en-US" dirty="0" smtClean="0"/>
              <a:t>revolution</a:t>
            </a:r>
          </a:p>
          <a:p>
            <a:pPr lvl="1">
              <a:buFont typeface="Wingdings" charset="2"/>
              <a:buChar char="§"/>
            </a:pPr>
            <a:r>
              <a:rPr lang="en-US" dirty="0" smtClean="0"/>
              <a:t>Ships powered by wind</a:t>
            </a:r>
          </a:p>
          <a:p>
            <a:pPr lvl="1">
              <a:buFont typeface="Wingdings" charset="2"/>
              <a:buChar char="§"/>
            </a:pPr>
            <a:r>
              <a:rPr lang="en-US" dirty="0" smtClean="0"/>
              <a:t>Food cooked by burning biomass</a:t>
            </a: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574" y="1845734"/>
            <a:ext cx="4689515" cy="4022725"/>
          </a:xfrm>
          <a:prstGeom prst="rect">
            <a:avLst/>
          </a:prstGeom>
        </p:spPr>
      </p:pic>
    </p:spTree>
    <p:extLst>
      <p:ext uri="{BB962C8B-B14F-4D97-AF65-F5344CB8AC3E}">
        <p14:creationId xmlns:p14="http://schemas.microsoft.com/office/powerpoint/2010/main" val="1745897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Difficulties</a:t>
            </a:r>
            <a:endParaRPr lang="en-US" dirty="0"/>
          </a:p>
        </p:txBody>
      </p:sp>
      <p:sp>
        <p:nvSpPr>
          <p:cNvPr id="3" name="Content Placeholder 2"/>
          <p:cNvSpPr>
            <a:spLocks noGrp="1"/>
          </p:cNvSpPr>
          <p:nvPr>
            <p:ph idx="1"/>
          </p:nvPr>
        </p:nvSpPr>
        <p:spPr>
          <a:xfrm>
            <a:off x="1097280" y="1845734"/>
            <a:ext cx="5358938" cy="4023360"/>
          </a:xfrm>
        </p:spPr>
        <p:txBody>
          <a:bodyPr>
            <a:normAutofit fontScale="92500" lnSpcReduction="20000"/>
          </a:bodyPr>
          <a:lstStyle/>
          <a:p>
            <a:pPr>
              <a:buFont typeface="Wingdings" charset="2"/>
              <a:buChar char="§"/>
            </a:pPr>
            <a:r>
              <a:rPr lang="en-US" dirty="0" smtClean="0"/>
              <a:t>Our energy demands do not match up to the same places or times as energy production</a:t>
            </a:r>
          </a:p>
          <a:p>
            <a:pPr>
              <a:buFont typeface="Wingdings" charset="2"/>
              <a:buChar char="§"/>
            </a:pPr>
            <a:r>
              <a:rPr lang="en-US" b="1" dirty="0" smtClean="0"/>
              <a:t>Storage</a:t>
            </a:r>
            <a:r>
              <a:rPr lang="en-US" dirty="0" smtClean="0"/>
              <a:t> is difficult</a:t>
            </a:r>
          </a:p>
          <a:p>
            <a:pPr lvl="1">
              <a:buFont typeface="Wingdings" charset="2"/>
              <a:buChar char="§"/>
            </a:pPr>
            <a:r>
              <a:rPr lang="en-US" dirty="0" smtClean="0"/>
              <a:t>Solar power – only produced in daytime but we want to use it at night as well. More will be produced in the summer but we may want to store some for the winter</a:t>
            </a:r>
          </a:p>
          <a:p>
            <a:pPr>
              <a:buFont typeface="Wingdings" charset="2"/>
              <a:buChar char="§"/>
            </a:pPr>
            <a:r>
              <a:rPr lang="en-US" b="1" dirty="0" smtClean="0"/>
              <a:t>Transport</a:t>
            </a:r>
            <a:r>
              <a:rPr lang="en-US" dirty="0" smtClean="0"/>
              <a:t> is difficult</a:t>
            </a:r>
          </a:p>
          <a:p>
            <a:pPr lvl="1">
              <a:buFont typeface="Wingdings" charset="2"/>
              <a:buChar char="§"/>
            </a:pPr>
            <a:r>
              <a:rPr lang="en-US" dirty="0" smtClean="0"/>
              <a:t>Wind power – biggest US production will be in the </a:t>
            </a:r>
            <a:r>
              <a:rPr lang="en-US" dirty="0" err="1" smtClean="0"/>
              <a:t>midwest</a:t>
            </a:r>
            <a:r>
              <a:rPr lang="en-US" dirty="0" smtClean="0"/>
              <a:t>, while the biggest energy consumption will be in big cities on either coast</a:t>
            </a:r>
          </a:p>
          <a:p>
            <a:pPr>
              <a:buFont typeface="Wingdings" charset="2"/>
              <a:buChar char="§"/>
            </a:pPr>
            <a:r>
              <a:rPr lang="en-US" b="1" dirty="0" smtClean="0"/>
              <a:t>Despite this</a:t>
            </a:r>
            <a:r>
              <a:rPr lang="en-US" dirty="0" smtClean="0"/>
              <a:t>, it is feasible to use 100% renewable energy </a:t>
            </a:r>
            <a:r>
              <a:rPr lang="en-US" dirty="0" smtClean="0"/>
              <a:t>globally by using a </a:t>
            </a:r>
            <a:r>
              <a:rPr lang="en-US" b="1" dirty="0" smtClean="0"/>
              <a:t>blend of renewable sources </a:t>
            </a:r>
          </a:p>
          <a:p>
            <a:pPr>
              <a:buFont typeface="Wingdings" charset="2"/>
              <a:buChar char="§"/>
            </a:pPr>
            <a:r>
              <a:rPr lang="en-US" dirty="0" smtClean="0"/>
              <a:t>Primarily </a:t>
            </a:r>
            <a:r>
              <a:rPr lang="en-US" b="1" dirty="0" smtClean="0"/>
              <a:t>political </a:t>
            </a:r>
            <a:r>
              <a:rPr lang="en-US" dirty="0" smtClean="0"/>
              <a:t>and </a:t>
            </a:r>
            <a:r>
              <a:rPr lang="en-US" b="1" dirty="0" smtClean="0"/>
              <a:t>economic</a:t>
            </a:r>
            <a:r>
              <a:rPr lang="en-US" dirty="0" smtClean="0"/>
              <a:t> rather than </a:t>
            </a:r>
            <a:r>
              <a:rPr lang="en-US" b="1" dirty="0" smtClean="0"/>
              <a:t>technological</a:t>
            </a:r>
            <a:r>
              <a:rPr lang="en-US" dirty="0" smtClean="0"/>
              <a:t> barriers to this goal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526" y="1845734"/>
            <a:ext cx="5348560" cy="2992582"/>
          </a:xfrm>
          <a:prstGeom prst="rect">
            <a:avLst/>
          </a:prstGeom>
        </p:spPr>
      </p:pic>
      <p:sp>
        <p:nvSpPr>
          <p:cNvPr id="5" name="TextBox 4"/>
          <p:cNvSpPr txBox="1"/>
          <p:nvPr/>
        </p:nvSpPr>
        <p:spPr>
          <a:xfrm>
            <a:off x="10460182" y="4946690"/>
            <a:ext cx="2230582" cy="276999"/>
          </a:xfrm>
          <a:prstGeom prst="rect">
            <a:avLst/>
          </a:prstGeom>
          <a:noFill/>
        </p:spPr>
        <p:txBody>
          <a:bodyPr wrap="square" rtlCol="0">
            <a:spAutoFit/>
          </a:bodyPr>
          <a:lstStyle/>
          <a:p>
            <a:r>
              <a:rPr lang="en-US" sz="1200" i="1" dirty="0" smtClean="0"/>
              <a:t>The Solutions Project</a:t>
            </a:r>
            <a:endParaRPr lang="en-US" sz="1200" i="1" dirty="0"/>
          </a:p>
        </p:txBody>
      </p:sp>
    </p:spTree>
    <p:extLst>
      <p:ext uri="{BB962C8B-B14F-4D97-AF65-F5344CB8AC3E}">
        <p14:creationId xmlns:p14="http://schemas.microsoft.com/office/powerpoint/2010/main" val="2038664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renewable energy</a:t>
            </a:r>
            <a:endParaRPr lang="en-US" dirty="0"/>
          </a:p>
        </p:txBody>
      </p:sp>
      <p:sp>
        <p:nvSpPr>
          <p:cNvPr id="3" name="Content Placeholder 2"/>
          <p:cNvSpPr>
            <a:spLocks noGrp="1"/>
          </p:cNvSpPr>
          <p:nvPr>
            <p:ph idx="1"/>
          </p:nvPr>
        </p:nvSpPr>
        <p:spPr>
          <a:xfrm>
            <a:off x="1097280" y="1845734"/>
            <a:ext cx="4184021" cy="4023360"/>
          </a:xfrm>
        </p:spPr>
        <p:txBody>
          <a:bodyPr/>
          <a:lstStyle/>
          <a:p>
            <a:pPr>
              <a:buFont typeface="Wingdings" charset="2"/>
              <a:buChar char="§"/>
            </a:pPr>
            <a:r>
              <a:rPr lang="en-US" dirty="0" smtClean="0"/>
              <a:t>Less carbon emissions</a:t>
            </a:r>
          </a:p>
          <a:p>
            <a:pPr>
              <a:buFont typeface="Wingdings" charset="2"/>
              <a:buChar char="§"/>
            </a:pPr>
            <a:r>
              <a:rPr lang="en-US" dirty="0" smtClean="0"/>
              <a:t>Less pollution</a:t>
            </a:r>
          </a:p>
          <a:p>
            <a:pPr>
              <a:buFont typeface="Wingdings" charset="2"/>
              <a:buChar char="§"/>
            </a:pPr>
            <a:r>
              <a:rPr lang="en-US" dirty="0" smtClean="0"/>
              <a:t>Potential for countries to generate their own energy rather than reliance on the few countries with fossil fuel reserves (“energy independence”)</a:t>
            </a:r>
          </a:p>
          <a:p>
            <a:pPr>
              <a:buFont typeface="Wingdings" charset="2"/>
              <a:buChar char="§"/>
            </a:pPr>
            <a:r>
              <a:rPr lang="en-US" dirty="0" smtClean="0"/>
              <a:t>Fossil fuel reserves will eventually run out, while renewables will not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551" y="1908844"/>
            <a:ext cx="5529129" cy="3081647"/>
          </a:xfrm>
          <a:prstGeom prst="rect">
            <a:avLst/>
          </a:prstGeom>
        </p:spPr>
      </p:pic>
    </p:spTree>
    <p:extLst>
      <p:ext uri="{BB962C8B-B14F-4D97-AF65-F5344CB8AC3E}">
        <p14:creationId xmlns:p14="http://schemas.microsoft.com/office/powerpoint/2010/main" val="1730418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production</a:t>
            </a:r>
            <a:endParaRPr lang="en-US" dirty="0"/>
          </a:p>
        </p:txBody>
      </p:sp>
      <p:sp>
        <p:nvSpPr>
          <p:cNvPr id="3" name="Content Placeholder 2"/>
          <p:cNvSpPr>
            <a:spLocks noGrp="1"/>
          </p:cNvSpPr>
          <p:nvPr>
            <p:ph idx="1"/>
          </p:nvPr>
        </p:nvSpPr>
        <p:spPr/>
        <p:txBody>
          <a:bodyPr/>
          <a:lstStyle/>
          <a:p>
            <a:pPr>
              <a:buFont typeface="Wingdings" charset="2"/>
              <a:buChar char="§"/>
            </a:pPr>
            <a:r>
              <a:rPr lang="en-US" dirty="0" smtClean="0"/>
              <a:t>Nonrenewable, not clean</a:t>
            </a:r>
          </a:p>
          <a:p>
            <a:pPr lvl="1">
              <a:buFont typeface="Wingdings" charset="2"/>
              <a:buChar char="§"/>
            </a:pPr>
            <a:r>
              <a:rPr lang="en-US" dirty="0" smtClean="0"/>
              <a:t>Burning fossil fuels</a:t>
            </a:r>
          </a:p>
          <a:p>
            <a:pPr>
              <a:buFont typeface="Wingdings" charset="2"/>
              <a:buChar char="§"/>
            </a:pPr>
            <a:r>
              <a:rPr lang="en-US" dirty="0" smtClean="0"/>
              <a:t>Renewable, clean</a:t>
            </a:r>
          </a:p>
          <a:p>
            <a:pPr lvl="1">
              <a:buFont typeface="Wingdings" charset="2"/>
              <a:buChar char="§"/>
            </a:pPr>
            <a:r>
              <a:rPr lang="en-US" dirty="0" smtClean="0"/>
              <a:t>Hydroelectric</a:t>
            </a:r>
          </a:p>
          <a:p>
            <a:pPr lvl="1">
              <a:buFont typeface="Wingdings" charset="2"/>
              <a:buChar char="§"/>
            </a:pPr>
            <a:r>
              <a:rPr lang="en-US" dirty="0" smtClean="0"/>
              <a:t>Solar</a:t>
            </a:r>
          </a:p>
          <a:p>
            <a:pPr lvl="1">
              <a:buFont typeface="Wingdings" charset="2"/>
              <a:buChar char="§"/>
            </a:pPr>
            <a:r>
              <a:rPr lang="en-US" dirty="0" smtClean="0"/>
              <a:t>Wind</a:t>
            </a:r>
          </a:p>
          <a:p>
            <a:pPr>
              <a:buFont typeface="Wingdings" charset="2"/>
              <a:buChar char="§"/>
            </a:pPr>
            <a:r>
              <a:rPr lang="en-US" dirty="0" smtClean="0"/>
              <a:t>Nonrenewable, somewhat clean</a:t>
            </a:r>
          </a:p>
          <a:p>
            <a:pPr lvl="1">
              <a:buFont typeface="Wingdings" charset="2"/>
              <a:buChar char="§"/>
            </a:pPr>
            <a:r>
              <a:rPr lang="en-US" dirty="0" smtClean="0"/>
              <a:t>Nuclear</a:t>
            </a:r>
          </a:p>
          <a:p>
            <a:pPr lvl="1">
              <a:buFont typeface="Wingdings" charset="2"/>
              <a:buChar char="§"/>
            </a:pPr>
            <a:endParaRPr lang="en-US" dirty="0"/>
          </a:p>
          <a:p>
            <a:pPr>
              <a:buFont typeface="Wingdings" charset="2"/>
              <a:buChar char="§"/>
            </a:pPr>
            <a:endParaRPr lang="en-US" dirty="0" smtClean="0"/>
          </a:p>
          <a:p>
            <a:pPr lvl="1">
              <a:buFont typeface="Wingdings" charset="2"/>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9887" y="1378279"/>
            <a:ext cx="3379376" cy="4490815"/>
          </a:xfrm>
          <a:prstGeom prst="rect">
            <a:avLst/>
          </a:prstGeom>
        </p:spPr>
      </p:pic>
    </p:spTree>
    <p:extLst>
      <p:ext uri="{BB962C8B-B14F-4D97-AF65-F5344CB8AC3E}">
        <p14:creationId xmlns:p14="http://schemas.microsoft.com/office/powerpoint/2010/main" val="709393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Burning fossil fuels</a:t>
            </a:r>
            <a:endParaRPr lang="en-US" dirty="0"/>
          </a:p>
        </p:txBody>
      </p:sp>
      <p:sp>
        <p:nvSpPr>
          <p:cNvPr id="3" name="Content Placeholder 2"/>
          <p:cNvSpPr>
            <a:spLocks noGrp="1"/>
          </p:cNvSpPr>
          <p:nvPr>
            <p:ph idx="1"/>
          </p:nvPr>
        </p:nvSpPr>
        <p:spPr>
          <a:xfrm>
            <a:off x="1097280" y="1845734"/>
            <a:ext cx="5576985" cy="4023360"/>
          </a:xfrm>
        </p:spPr>
        <p:txBody>
          <a:bodyPr/>
          <a:lstStyle/>
          <a:p>
            <a:pPr>
              <a:buFont typeface="Arial" charset="0"/>
              <a:buChar char="•"/>
            </a:pPr>
            <a:r>
              <a:rPr lang="en-US" dirty="0" smtClean="0"/>
              <a:t>Convenient because you can transport fossil fuels, then burn them near where you need energy</a:t>
            </a:r>
          </a:p>
          <a:p>
            <a:pPr lvl="1">
              <a:buFont typeface="Arial" charset="0"/>
              <a:buChar char="•"/>
            </a:pPr>
            <a:r>
              <a:rPr lang="en-US" dirty="0" smtClean="0"/>
              <a:t>Cuts down issues with storage, transport</a:t>
            </a:r>
          </a:p>
          <a:p>
            <a:pPr>
              <a:buFont typeface="Arial" charset="0"/>
              <a:buChar char="•"/>
            </a:pPr>
            <a:r>
              <a:rPr lang="en-US" dirty="0" smtClean="0"/>
              <a:t>Lots of energy quickly</a:t>
            </a:r>
          </a:p>
          <a:p>
            <a:pPr>
              <a:buFont typeface="Arial" charset="0"/>
              <a:buChar char="•"/>
            </a:pPr>
            <a:r>
              <a:rPr lang="en-US" dirty="0" smtClean="0"/>
              <a:t>However…</a:t>
            </a:r>
          </a:p>
          <a:p>
            <a:pPr lvl="1">
              <a:buFont typeface="Arial" charset="0"/>
              <a:buChar char="•"/>
            </a:pPr>
            <a:r>
              <a:rPr lang="en-US" dirty="0" smtClean="0"/>
              <a:t>Carbon dioxide emissions</a:t>
            </a:r>
          </a:p>
          <a:p>
            <a:pPr lvl="1">
              <a:buFont typeface="Arial" charset="0"/>
              <a:buChar char="•"/>
            </a:pPr>
            <a:r>
              <a:rPr lang="en-US" dirty="0" smtClean="0"/>
              <a:t>Pollution and related health concerns (linked to </a:t>
            </a:r>
            <a:r>
              <a:rPr lang="en-US" dirty="0" smtClean="0"/>
              <a:t>7 million premature deaths in 2012; </a:t>
            </a:r>
            <a:r>
              <a:rPr lang="en-US" i="1" dirty="0" smtClean="0"/>
              <a:t>World Health Organization</a:t>
            </a:r>
            <a:r>
              <a:rPr lang="en-US" dirty="0" smtClean="0"/>
              <a:t>)</a:t>
            </a:r>
            <a:endParaRPr lang="en-US" dirty="0" smtClean="0"/>
          </a:p>
          <a:p>
            <a:pPr lvl="1">
              <a:buFont typeface="Arial" charset="0"/>
              <a:buChar char="•"/>
            </a:pPr>
            <a:r>
              <a:rPr lang="en-US" dirty="0" smtClean="0"/>
              <a:t>Supply is limited</a:t>
            </a:r>
          </a:p>
          <a:p>
            <a:pPr lvl="1">
              <a:buFont typeface="Arial" charset="0"/>
              <a:buChar char="•"/>
            </a:pPr>
            <a:r>
              <a:rPr lang="en-US" dirty="0" smtClean="0"/>
              <a:t>Certain countries have the vast majority of deposits</a:t>
            </a:r>
          </a:p>
          <a:p>
            <a:pPr lvl="1">
              <a:buFont typeface="Arial" charset="0"/>
              <a:buChar char="•"/>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909" y="2162086"/>
            <a:ext cx="4918388" cy="3011753"/>
          </a:xfrm>
          <a:prstGeom prst="rect">
            <a:avLst/>
          </a:prstGeom>
        </p:spPr>
      </p:pic>
      <p:sp>
        <p:nvSpPr>
          <p:cNvPr id="5" name="TextBox 4"/>
          <p:cNvSpPr txBox="1"/>
          <p:nvPr/>
        </p:nvSpPr>
        <p:spPr>
          <a:xfrm>
            <a:off x="9861846" y="5142102"/>
            <a:ext cx="2072000" cy="276999"/>
          </a:xfrm>
          <a:prstGeom prst="rect">
            <a:avLst/>
          </a:prstGeom>
          <a:noFill/>
        </p:spPr>
        <p:txBody>
          <a:bodyPr wrap="square" rtlCol="0">
            <a:spAutoFit/>
          </a:bodyPr>
          <a:lstStyle/>
          <a:p>
            <a:r>
              <a:rPr lang="en-US" sz="1200" i="1" dirty="0" smtClean="0"/>
              <a:t>Michigan State University</a:t>
            </a:r>
            <a:endParaRPr lang="en-US" sz="1200" i="1" dirty="0"/>
          </a:p>
        </p:txBody>
      </p:sp>
    </p:spTree>
    <p:extLst>
      <p:ext uri="{BB962C8B-B14F-4D97-AF65-F5344CB8AC3E}">
        <p14:creationId xmlns:p14="http://schemas.microsoft.com/office/powerpoint/2010/main" val="943947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Burning fossil fuels</a:t>
            </a:r>
            <a:endParaRPr lang="en-US" dirty="0"/>
          </a:p>
        </p:txBody>
      </p:sp>
      <p:sp>
        <p:nvSpPr>
          <p:cNvPr id="3" name="Content Placeholder 2"/>
          <p:cNvSpPr>
            <a:spLocks noGrp="1"/>
          </p:cNvSpPr>
          <p:nvPr>
            <p:ph idx="1"/>
          </p:nvPr>
        </p:nvSpPr>
        <p:spPr>
          <a:xfrm>
            <a:off x="1097280" y="1845734"/>
            <a:ext cx="3637090" cy="4023360"/>
          </a:xfrm>
        </p:spPr>
        <p:txBody>
          <a:bodyPr/>
          <a:lstStyle/>
          <a:p>
            <a:pPr>
              <a:buFont typeface="Wingdings" charset="2"/>
              <a:buChar char="§"/>
            </a:pPr>
            <a:r>
              <a:rPr lang="en-US" dirty="0" smtClean="0"/>
              <a:t>What about natural gas?</a:t>
            </a:r>
          </a:p>
          <a:p>
            <a:pPr lvl="1">
              <a:buFont typeface="Wingdings" charset="2"/>
              <a:buChar char="§"/>
            </a:pPr>
            <a:r>
              <a:rPr lang="en-US" b="1" dirty="0" smtClean="0"/>
              <a:t>Relatively</a:t>
            </a:r>
            <a:r>
              <a:rPr lang="en-US" dirty="0" smtClean="0"/>
              <a:t> clean burning fuel</a:t>
            </a:r>
          </a:p>
          <a:p>
            <a:pPr lvl="2">
              <a:buFont typeface="Wingdings" charset="2"/>
              <a:buChar char="§"/>
            </a:pPr>
            <a:r>
              <a:rPr lang="en-US" dirty="0" smtClean="0"/>
              <a:t>50-70% more carbon efficient than coal</a:t>
            </a:r>
          </a:p>
          <a:p>
            <a:pPr lvl="1">
              <a:buFont typeface="Wingdings" charset="2"/>
              <a:buChar char="§"/>
            </a:pPr>
            <a:r>
              <a:rPr lang="en-US" dirty="0" smtClean="0"/>
              <a:t>Some argue we could use more natural gas to cut down on carbon emissions until we are able to move off of fossil fuels entirely</a:t>
            </a:r>
          </a:p>
          <a:p>
            <a:pPr lvl="1">
              <a:buFont typeface="Wingdings" charset="2"/>
              <a:buChar char="§"/>
            </a:pPr>
            <a:r>
              <a:rPr lang="en-US" dirty="0" smtClean="0"/>
              <a:t>Infrastructure already exists, however only 40% utilized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562" y="880059"/>
            <a:ext cx="4029323" cy="270913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370" y="3857414"/>
            <a:ext cx="4725824" cy="2355969"/>
          </a:xfrm>
          <a:prstGeom prst="rect">
            <a:avLst/>
          </a:prstGeom>
        </p:spPr>
      </p:pic>
    </p:spTree>
    <p:extLst>
      <p:ext uri="{BB962C8B-B14F-4D97-AF65-F5344CB8AC3E}">
        <p14:creationId xmlns:p14="http://schemas.microsoft.com/office/powerpoint/2010/main" val="11461621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Hydroelectric power</a:t>
            </a:r>
            <a:endParaRPr lang="en-US" dirty="0"/>
          </a:p>
        </p:txBody>
      </p:sp>
      <p:sp>
        <p:nvSpPr>
          <p:cNvPr id="3" name="Content Placeholder 2"/>
          <p:cNvSpPr>
            <a:spLocks noGrp="1"/>
          </p:cNvSpPr>
          <p:nvPr>
            <p:ph idx="1"/>
          </p:nvPr>
        </p:nvSpPr>
        <p:spPr>
          <a:xfrm>
            <a:off x="1097280" y="1845734"/>
            <a:ext cx="4153593" cy="4023360"/>
          </a:xfrm>
        </p:spPr>
        <p:txBody>
          <a:bodyPr>
            <a:normAutofit lnSpcReduction="10000"/>
          </a:bodyPr>
          <a:lstStyle/>
          <a:p>
            <a:pPr>
              <a:buFont typeface="Wingdings" charset="2"/>
              <a:buChar char="§"/>
            </a:pPr>
            <a:r>
              <a:rPr lang="en-US" dirty="0" smtClean="0"/>
              <a:t>2015: 16.6% of global energy</a:t>
            </a:r>
          </a:p>
          <a:p>
            <a:pPr>
              <a:buFont typeface="Wingdings" charset="2"/>
              <a:buChar char="§"/>
            </a:pPr>
            <a:r>
              <a:rPr lang="en-US" dirty="0" smtClean="0"/>
              <a:t>China is the number one producer</a:t>
            </a:r>
          </a:p>
          <a:p>
            <a:pPr>
              <a:buFont typeface="Wingdings" charset="2"/>
              <a:buChar char="§"/>
            </a:pPr>
            <a:r>
              <a:rPr lang="en-US" dirty="0" smtClean="0"/>
              <a:t>However, there isn’t a lot of room for growth in the United States</a:t>
            </a:r>
          </a:p>
          <a:p>
            <a:pPr lvl="1">
              <a:buFont typeface="Wingdings" charset="2"/>
              <a:buChar char="§"/>
            </a:pPr>
            <a:r>
              <a:rPr lang="en-US" dirty="0" smtClean="0"/>
              <a:t>Most large rivers already have hydroelectric dams</a:t>
            </a:r>
          </a:p>
          <a:p>
            <a:pPr lvl="1">
              <a:buFont typeface="Wingdings" charset="2"/>
              <a:buChar char="§"/>
            </a:pPr>
            <a:r>
              <a:rPr lang="en-US" dirty="0" smtClean="0"/>
              <a:t>There is room for growth in Africa, Asia, and Latin America</a:t>
            </a:r>
          </a:p>
          <a:p>
            <a:pPr lvl="1">
              <a:buFont typeface="Wingdings" charset="2"/>
              <a:buChar char="§"/>
            </a:pPr>
            <a:r>
              <a:rPr lang="en-US" dirty="0" smtClean="0"/>
              <a:t>25% of total global potential is utilized currently</a:t>
            </a:r>
          </a:p>
          <a:p>
            <a:pPr>
              <a:buFont typeface="Wingdings" charset="2"/>
              <a:buChar char="§"/>
            </a:pPr>
            <a:r>
              <a:rPr lang="en-US" dirty="0" smtClean="0"/>
              <a:t>Can be environmentally destructive due to huge amount of construction required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631" y="1950566"/>
            <a:ext cx="5789777" cy="3544455"/>
          </a:xfrm>
          <a:prstGeom prst="rect">
            <a:avLst/>
          </a:prstGeom>
        </p:spPr>
      </p:pic>
    </p:spTree>
    <p:extLst>
      <p:ext uri="{BB962C8B-B14F-4D97-AF65-F5344CB8AC3E}">
        <p14:creationId xmlns:p14="http://schemas.microsoft.com/office/powerpoint/2010/main" val="1255179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Solar</a:t>
            </a:r>
            <a:endParaRPr lang="en-US" dirty="0"/>
          </a:p>
        </p:txBody>
      </p:sp>
      <p:sp>
        <p:nvSpPr>
          <p:cNvPr id="3" name="Content Placeholder 2"/>
          <p:cNvSpPr>
            <a:spLocks noGrp="1"/>
          </p:cNvSpPr>
          <p:nvPr>
            <p:ph idx="1"/>
          </p:nvPr>
        </p:nvSpPr>
        <p:spPr>
          <a:xfrm>
            <a:off x="1097280" y="1845733"/>
            <a:ext cx="5774575" cy="4416521"/>
          </a:xfrm>
        </p:spPr>
        <p:txBody>
          <a:bodyPr>
            <a:normAutofit/>
          </a:bodyPr>
          <a:lstStyle/>
          <a:p>
            <a:pPr>
              <a:buFont typeface="Wingdings" charset="2"/>
              <a:buChar char="§"/>
            </a:pPr>
            <a:r>
              <a:rPr lang="en-US" dirty="0" smtClean="0"/>
              <a:t>2014: less than 1% of global energy production</a:t>
            </a:r>
          </a:p>
          <a:p>
            <a:pPr>
              <a:buFont typeface="Wingdings" charset="2"/>
              <a:buChar char="§"/>
            </a:pPr>
            <a:r>
              <a:rPr lang="en-US" b="1" dirty="0" smtClean="0"/>
              <a:t>Huge potential </a:t>
            </a:r>
            <a:r>
              <a:rPr lang="en-US" dirty="0" smtClean="0"/>
              <a:t>– if we could harness all the energy, 1 hour of sunlight would give 1 year of energy</a:t>
            </a:r>
          </a:p>
          <a:p>
            <a:pPr>
              <a:buFont typeface="Wingdings" charset="2"/>
              <a:buChar char="§"/>
            </a:pPr>
            <a:r>
              <a:rPr lang="en-US" dirty="0" smtClean="0"/>
              <a:t>Potentially a great energy source in some locations, for example, Florida</a:t>
            </a:r>
          </a:p>
          <a:p>
            <a:pPr lvl="1">
              <a:buFont typeface="Wingdings" charset="2"/>
              <a:buChar char="§"/>
            </a:pPr>
            <a:r>
              <a:rPr lang="en-US" dirty="0" smtClean="0"/>
              <a:t>Not a feasible solution </a:t>
            </a:r>
            <a:r>
              <a:rPr lang="en-US" dirty="0" smtClean="0"/>
              <a:t>everywhere, such as north of the Arctic circle where there is no sunlight in winter</a:t>
            </a:r>
          </a:p>
          <a:p>
            <a:pPr>
              <a:buFont typeface="Wingdings" charset="2"/>
              <a:buChar char="§"/>
            </a:pPr>
            <a:r>
              <a:rPr lang="en-US" dirty="0" smtClean="0"/>
              <a:t>Projected </a:t>
            </a:r>
            <a:r>
              <a:rPr lang="en-US" dirty="0" smtClean="0"/>
              <a:t>to become the world’s primary source of electricity by 2050</a:t>
            </a:r>
          </a:p>
          <a:p>
            <a:pPr>
              <a:buFont typeface="Wingdings" charset="2"/>
              <a:buChar char="§"/>
            </a:pPr>
            <a:r>
              <a:rPr lang="en-US" dirty="0" smtClean="0"/>
              <a:t>Very important local power source in developing countries as there is no need for electricity grid access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850" y="2701636"/>
            <a:ext cx="4889768" cy="3214253"/>
          </a:xfrm>
          <a:prstGeom prst="rect">
            <a:avLst/>
          </a:prstGeom>
        </p:spPr>
      </p:pic>
    </p:spTree>
    <p:extLst>
      <p:ext uri="{BB962C8B-B14F-4D97-AF65-F5344CB8AC3E}">
        <p14:creationId xmlns:p14="http://schemas.microsoft.com/office/powerpoint/2010/main" val="289700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5989</TotalTime>
  <Words>1078</Words>
  <Application>Microsoft Macintosh PowerPoint</Application>
  <PresentationFormat>Widescreen</PresentationFormat>
  <Paragraphs>110</Paragraphs>
  <Slides>15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Calibri Light</vt:lpstr>
      <vt:lpstr>Wingdings</vt:lpstr>
      <vt:lpstr>Arial</vt:lpstr>
      <vt:lpstr>Retrospect</vt:lpstr>
      <vt:lpstr>Renewable energy</vt:lpstr>
      <vt:lpstr>Energy production</vt:lpstr>
      <vt:lpstr>Difficulties</vt:lpstr>
      <vt:lpstr>Benefits of renewable energy</vt:lpstr>
      <vt:lpstr>Methods of production</vt:lpstr>
      <vt:lpstr>Burning fossil fuels</vt:lpstr>
      <vt:lpstr>Burning fossil fuels</vt:lpstr>
      <vt:lpstr>Hydroelectric power</vt:lpstr>
      <vt:lpstr>Solar</vt:lpstr>
      <vt:lpstr>Wind</vt:lpstr>
      <vt:lpstr>Wind</vt:lpstr>
      <vt:lpstr>Nuclear</vt:lpstr>
      <vt:lpstr>Nuclear</vt:lpstr>
      <vt:lpstr>Nuclear</vt:lpstr>
      <vt:lpstr>Policy concerns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43</cp:revision>
  <dcterms:created xsi:type="dcterms:W3CDTF">2016-11-14T14:51:17Z</dcterms:created>
  <dcterms:modified xsi:type="dcterms:W3CDTF">2016-12-01T14:48:46Z</dcterms:modified>
</cp:coreProperties>
</file>